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t.um.es/runwebejs" TargetMode="External"/><Relationship Id="rId5" Type="http://schemas.openxmlformats.org/officeDocument/2006/relationships/hyperlink" Target="http://webejs.iwant2study.org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creenshot 2024-07-12 at 21.43.09.png" descr="Screenshot 2024-07-12 at 21.43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23476" y="1272780"/>
            <a:ext cx="6767493" cy="1117044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72" name="Guided Tour to the WebEJS Authoring Toolkit"/>
          <p:cNvSpPr txBox="1"/>
          <p:nvPr>
            <p:ph type="ctrTitle"/>
          </p:nvPr>
        </p:nvSpPr>
        <p:spPr>
          <a:xfrm>
            <a:off x="1451027" y="2846214"/>
            <a:ext cx="13757128" cy="3320296"/>
          </a:xfrm>
          <a:prstGeom prst="rect">
            <a:avLst/>
          </a:prstGeom>
        </p:spPr>
        <p:txBody>
          <a:bodyPr/>
          <a:lstStyle>
            <a:lvl1pPr defTabSz="2243327">
              <a:defRPr spc="-91" sz="9200">
                <a:solidFill>
                  <a:srgbClr val="0433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Guided Tour to the WebEJS Authoring Toolkit</a:t>
            </a:r>
          </a:p>
        </p:txBody>
      </p:sp>
      <p:sp>
        <p:nvSpPr>
          <p:cNvPr id="173" name="Francisco Esquembre"/>
          <p:cNvSpPr txBox="1"/>
          <p:nvPr>
            <p:ph type="subTitle" sz="quarter" idx="1"/>
          </p:nvPr>
        </p:nvSpPr>
        <p:spPr>
          <a:xfrm>
            <a:off x="2666701" y="7936611"/>
            <a:ext cx="10862125" cy="2279450"/>
          </a:xfrm>
          <a:prstGeom prst="rect">
            <a:avLst/>
          </a:prstGeom>
        </p:spPr>
        <p:txBody>
          <a:bodyPr/>
          <a:lstStyle>
            <a:lvl1pPr>
              <a:defRPr spc="-39" sz="4000">
                <a:solidFill>
                  <a:srgbClr val="0433FF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Francisco Esquembre</a:t>
            </a:r>
          </a:p>
        </p:txBody>
      </p:sp>
      <p:pic>
        <p:nvPicPr>
          <p:cNvPr id="174" name="LogosimboloUMU-positivo.png" descr="LogosimboloUMU-pos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987" y="11986162"/>
            <a:ext cx="5147243" cy="167068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Powered by WebEJS"/>
          <p:cNvSpPr txBox="1"/>
          <p:nvPr/>
        </p:nvSpPr>
        <p:spPr>
          <a:xfrm>
            <a:off x="21264571" y="13034571"/>
            <a:ext cx="295759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4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176" name="WebEJS_logo_black_plain.png" descr="WebEJS_logo_black_plai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08764" y="11404637"/>
            <a:ext cx="2069206" cy="176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Creation of Interactive Resources Using the WebEJS Authoring Toolkit"/>
          <p:cNvSpPr txBox="1"/>
          <p:nvPr/>
        </p:nvSpPr>
        <p:spPr>
          <a:xfrm>
            <a:off x="6116179" y="12360697"/>
            <a:ext cx="14870636" cy="92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181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5324" y="7444403"/>
            <a:ext cx="3842002" cy="2874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83648" y="7073850"/>
            <a:ext cx="4289431" cy="361569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View"/>
          <p:cNvSpPr txBox="1"/>
          <p:nvPr>
            <p:ph type="body" sz="quarter" idx="1"/>
          </p:nvPr>
        </p:nvSpPr>
        <p:spPr>
          <a:xfrm>
            <a:off x="16193960" y="5272442"/>
            <a:ext cx="3604303" cy="1557482"/>
          </a:xfrm>
          <a:prstGeom prst="rect">
            <a:avLst/>
          </a:prstGeom>
        </p:spPr>
        <p:txBody>
          <a:bodyPr anchor="ctr"/>
          <a:lstStyle>
            <a:lvl1pPr marL="482600" indent="-482600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6"/>
              </a:buBlip>
              <a:defRPr sz="5800">
                <a:solidFill>
                  <a:schemeClr val="accent3">
                    <a:hueOff val="945267"/>
                    <a:satOff val="49643"/>
                    <a:lumOff val="-1925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View</a:t>
            </a:r>
          </a:p>
        </p:txBody>
      </p:sp>
      <p:sp>
        <p:nvSpPr>
          <p:cNvPr id="186" name="Model"/>
          <p:cNvSpPr txBox="1"/>
          <p:nvPr/>
        </p:nvSpPr>
        <p:spPr>
          <a:xfrm>
            <a:off x="4023241" y="5477805"/>
            <a:ext cx="3604303" cy="114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82599" indent="-482599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6"/>
              </a:buBlip>
              <a:defRPr sz="5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187" name="Before we start the Tour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Before we start the Tour...</a:t>
            </a:r>
          </a:p>
        </p:txBody>
      </p:sp>
      <p:sp>
        <p:nvSpPr>
          <p:cNvPr id="188" name="A simulation (interactive) consists of:"/>
          <p:cNvSpPr txBox="1"/>
          <p:nvPr/>
        </p:nvSpPr>
        <p:spPr>
          <a:xfrm>
            <a:off x="3295139" y="2602184"/>
            <a:ext cx="17793722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simulation (interactive) consists of: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192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5324" y="7444403"/>
            <a:ext cx="3842002" cy="2874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83648" y="7073850"/>
            <a:ext cx="4289431" cy="361569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A simulation (interactive) consists of:"/>
          <p:cNvSpPr txBox="1"/>
          <p:nvPr/>
        </p:nvSpPr>
        <p:spPr>
          <a:xfrm>
            <a:off x="3295139" y="2602184"/>
            <a:ext cx="17793722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simulation (interactive) consists of:</a:t>
            </a:r>
          </a:p>
        </p:txBody>
      </p:sp>
      <p:sp>
        <p:nvSpPr>
          <p:cNvPr id="197" name="View"/>
          <p:cNvSpPr txBox="1"/>
          <p:nvPr>
            <p:ph type="body" sz="quarter" idx="1"/>
          </p:nvPr>
        </p:nvSpPr>
        <p:spPr>
          <a:xfrm>
            <a:off x="16193960" y="5272442"/>
            <a:ext cx="3604303" cy="1557482"/>
          </a:xfrm>
          <a:prstGeom prst="rect">
            <a:avLst/>
          </a:prstGeom>
        </p:spPr>
        <p:txBody>
          <a:bodyPr anchor="ctr"/>
          <a:lstStyle>
            <a:lvl1pPr marL="482600" indent="-482600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6"/>
              </a:buBlip>
              <a:defRPr sz="5800">
                <a:solidFill>
                  <a:schemeClr val="accent3">
                    <a:hueOff val="945267"/>
                    <a:satOff val="49643"/>
                    <a:lumOff val="-1925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View</a:t>
            </a:r>
          </a:p>
        </p:txBody>
      </p:sp>
      <p:sp>
        <p:nvSpPr>
          <p:cNvPr id="198" name="Model"/>
          <p:cNvSpPr txBox="1"/>
          <p:nvPr/>
        </p:nvSpPr>
        <p:spPr>
          <a:xfrm>
            <a:off x="4023241" y="5477805"/>
            <a:ext cx="3604303" cy="114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82599" indent="-482599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6"/>
              </a:buBlip>
              <a:defRPr sz="5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199" name="The model is a quantification of the simulated process in terms of parameters, variables, and formulas……"/>
          <p:cNvSpPr txBox="1"/>
          <p:nvPr/>
        </p:nvSpPr>
        <p:spPr>
          <a:xfrm>
            <a:off x="8827782" y="4878778"/>
            <a:ext cx="7335409" cy="627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38911">
              <a:lnSpc>
                <a:spcPct val="100000"/>
              </a:lnSpc>
              <a:spcBef>
                <a:spcPts val="3000"/>
              </a:spcBef>
              <a:defRPr sz="4128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model is a quantification of the simulated process in terms of parameters, variables, and formulas…</a:t>
            </a:r>
          </a:p>
          <a:p>
            <a:pPr defTabSz="438911">
              <a:lnSpc>
                <a:spcPct val="100000"/>
              </a:lnSpc>
              <a:spcBef>
                <a:spcPts val="3000"/>
              </a:spcBef>
              <a:defRPr sz="4128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…in a form that can be programmed and run in a (discrete) computer.</a:t>
            </a:r>
          </a:p>
          <a:p>
            <a:pPr defTabSz="438911">
              <a:lnSpc>
                <a:spcPct val="100000"/>
              </a:lnSpc>
              <a:spcBef>
                <a:spcPts val="3000"/>
              </a:spcBef>
              <a:defRPr sz="4128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model describes the </a:t>
            </a:r>
            <a:r>
              <a:rPr i="1"/>
              <a:t>logic</a:t>
            </a:r>
            <a:r>
              <a:t> in terms of numbers.</a:t>
            </a:r>
          </a:p>
        </p:txBody>
      </p:sp>
      <p:sp>
        <p:nvSpPr>
          <p:cNvPr id="200" name="Before we start the Tour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Before we start the Tour...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04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5324" y="7444403"/>
            <a:ext cx="3842002" cy="2874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83648" y="7073850"/>
            <a:ext cx="4289431" cy="361569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View"/>
          <p:cNvSpPr txBox="1"/>
          <p:nvPr>
            <p:ph type="body" sz="quarter" idx="1"/>
          </p:nvPr>
        </p:nvSpPr>
        <p:spPr>
          <a:xfrm>
            <a:off x="16193960" y="5272442"/>
            <a:ext cx="3604303" cy="1557482"/>
          </a:xfrm>
          <a:prstGeom prst="rect">
            <a:avLst/>
          </a:prstGeom>
        </p:spPr>
        <p:txBody>
          <a:bodyPr anchor="ctr"/>
          <a:lstStyle>
            <a:lvl1pPr marL="482600" indent="-482600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6"/>
              </a:buBlip>
              <a:defRPr sz="5800">
                <a:solidFill>
                  <a:schemeClr val="accent3">
                    <a:hueOff val="945267"/>
                    <a:satOff val="49643"/>
                    <a:lumOff val="-1925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View</a:t>
            </a:r>
          </a:p>
        </p:txBody>
      </p:sp>
      <p:sp>
        <p:nvSpPr>
          <p:cNvPr id="209" name="Model"/>
          <p:cNvSpPr txBox="1"/>
          <p:nvPr/>
        </p:nvSpPr>
        <p:spPr>
          <a:xfrm>
            <a:off x="4023241" y="5477805"/>
            <a:ext cx="3604303" cy="114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82599" indent="-482599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6"/>
              </a:buBlip>
              <a:defRPr sz="5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210" name="The view is a visualisation of the process that helps understand the behaviour of the model and also manipulate it……"/>
          <p:cNvSpPr txBox="1"/>
          <p:nvPr/>
        </p:nvSpPr>
        <p:spPr>
          <a:xfrm>
            <a:off x="8937481" y="4963706"/>
            <a:ext cx="7116011" cy="6574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11479">
              <a:lnSpc>
                <a:spcPct val="100000"/>
              </a:lnSpc>
              <a:spcBef>
                <a:spcPts val="2800"/>
              </a:spcBef>
              <a:defRPr sz="3870">
                <a:solidFill>
                  <a:schemeClr val="accent3">
                    <a:hueOff val="945267"/>
                    <a:satOff val="49643"/>
                    <a:lumOff val="-1925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view is a visualisation of the process that helps understand the behaviour of the model and also manipulate it…</a:t>
            </a:r>
          </a:p>
          <a:p>
            <a:pPr defTabSz="411479">
              <a:lnSpc>
                <a:spcPct val="100000"/>
              </a:lnSpc>
              <a:spcBef>
                <a:spcPts val="2800"/>
              </a:spcBef>
              <a:defRPr sz="3870">
                <a:solidFill>
                  <a:schemeClr val="accent3">
                    <a:hueOff val="945267"/>
                    <a:satOff val="49643"/>
                    <a:lumOff val="-1925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…in a graphical form using plots, virtual worlds, and controls.</a:t>
            </a:r>
          </a:p>
          <a:p>
            <a:pPr defTabSz="411479">
              <a:lnSpc>
                <a:spcPct val="100000"/>
              </a:lnSpc>
              <a:spcBef>
                <a:spcPts val="2800"/>
              </a:spcBef>
              <a:defRPr sz="387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view displays the process and allows interaction to perform experiments.</a:t>
            </a:r>
          </a:p>
        </p:txBody>
      </p:sp>
      <p:sp>
        <p:nvSpPr>
          <p:cNvPr id="211" name="Before we start the Tour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Before we start the Tour...</a:t>
            </a:r>
          </a:p>
        </p:txBody>
      </p:sp>
      <p:sp>
        <p:nvSpPr>
          <p:cNvPr id="212" name="A simulation (interactive) consists of:"/>
          <p:cNvSpPr txBox="1"/>
          <p:nvPr/>
        </p:nvSpPr>
        <p:spPr>
          <a:xfrm>
            <a:off x="3295139" y="2602184"/>
            <a:ext cx="17793722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simulation (interactive) consists of: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16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218" name="Screenshot 2024-07-12 at 21.43.09.png" descr="Screenshot 2024-07-12 at 21.43.09.png"/>
          <p:cNvPicPr>
            <a:picLocks noChangeAspect="1"/>
          </p:cNvPicPr>
          <p:nvPr/>
        </p:nvPicPr>
        <p:blipFill>
          <a:blip r:embed="rId4">
            <a:extLst/>
          </a:blip>
          <a:srcRect l="0" t="38979" r="0" b="8239"/>
          <a:stretch>
            <a:fillRect/>
          </a:stretch>
        </p:blipFill>
        <p:spPr>
          <a:xfrm>
            <a:off x="2895298" y="6728128"/>
            <a:ext cx="5846889" cy="509377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219" name="Description"/>
          <p:cNvSpPr txBox="1"/>
          <p:nvPr/>
        </p:nvSpPr>
        <p:spPr>
          <a:xfrm>
            <a:off x="3473153" y="4974466"/>
            <a:ext cx="4691053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82600" indent="-482600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5"/>
              </a:buBlip>
              <a:defRPr sz="5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Description</a:t>
            </a:r>
          </a:p>
        </p:txBody>
      </p:sp>
      <p:sp>
        <p:nvSpPr>
          <p:cNvPr id="220" name="Finally, model and view, should come with a Description, providing information, instructions of use..."/>
          <p:cNvSpPr txBox="1"/>
          <p:nvPr/>
        </p:nvSpPr>
        <p:spPr>
          <a:xfrm>
            <a:off x="2081822" y="2420703"/>
            <a:ext cx="20220356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t>Finally, model and view, should come with a </a:t>
            </a:r>
            <a:r>
              <a:rPr>
                <a:solidFill>
                  <a:srgbClr val="5E5E5E"/>
                </a:solidFill>
              </a:rPr>
              <a:t>Description</a:t>
            </a:r>
            <a:r>
              <a:t>, providing information, instructions of use... 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21203" y="7247700"/>
            <a:ext cx="3842002" cy="287459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Model"/>
          <p:cNvSpPr txBox="1"/>
          <p:nvPr/>
        </p:nvSpPr>
        <p:spPr>
          <a:xfrm>
            <a:off x="11002942" y="5306839"/>
            <a:ext cx="3604303" cy="1146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82599" indent="-482599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5"/>
              </a:buBlip>
              <a:defRPr sz="5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223" name="View"/>
          <p:cNvSpPr txBox="1"/>
          <p:nvPr>
            <p:ph type="body" sz="quarter" idx="1"/>
          </p:nvPr>
        </p:nvSpPr>
        <p:spPr>
          <a:xfrm>
            <a:off x="17393045" y="5059325"/>
            <a:ext cx="3604303" cy="1557482"/>
          </a:xfrm>
          <a:prstGeom prst="rect">
            <a:avLst/>
          </a:prstGeom>
        </p:spPr>
        <p:txBody>
          <a:bodyPr anchor="ctr"/>
          <a:lstStyle>
            <a:lvl1pPr marL="482600" indent="-482600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5"/>
              </a:buBlip>
              <a:defRPr sz="5800">
                <a:solidFill>
                  <a:schemeClr val="accent3">
                    <a:hueOff val="945267"/>
                    <a:satOff val="49643"/>
                    <a:lumOff val="-1925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View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911385" y="6834996"/>
            <a:ext cx="4289431" cy="3615699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Before we start the Tour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Before we start the Tour...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29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pic>
        <p:nvPicPr>
          <p:cNvPr id="231" name="Screenshot 2024-07-12 at 21.43.09.png" descr="Screenshot 2024-07-12 at 21.43.09.png"/>
          <p:cNvPicPr>
            <a:picLocks noChangeAspect="1"/>
          </p:cNvPicPr>
          <p:nvPr/>
        </p:nvPicPr>
        <p:blipFill>
          <a:blip r:embed="rId4">
            <a:extLst/>
          </a:blip>
          <a:srcRect l="0" t="38979" r="0" b="8239"/>
          <a:stretch>
            <a:fillRect/>
          </a:stretch>
        </p:blipFill>
        <p:spPr>
          <a:xfrm>
            <a:off x="2895298" y="6728128"/>
            <a:ext cx="5846889" cy="509377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232" name="Description"/>
          <p:cNvSpPr txBox="1"/>
          <p:nvPr/>
        </p:nvSpPr>
        <p:spPr>
          <a:xfrm>
            <a:off x="3473153" y="4974466"/>
            <a:ext cx="4691053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82600" indent="-482600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5"/>
              </a:buBlip>
              <a:defRPr sz="5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Description</a:t>
            </a:r>
          </a:p>
        </p:txBody>
      </p:sp>
      <p:sp>
        <p:nvSpPr>
          <p:cNvPr id="233" name="Our work with WebEJS consists of providing these in the Graphical User Interface (GUI) of the program ..."/>
          <p:cNvSpPr txBox="1"/>
          <p:nvPr/>
        </p:nvSpPr>
        <p:spPr>
          <a:xfrm>
            <a:off x="2081822" y="2208778"/>
            <a:ext cx="20220356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Our work with WebEJS consists of providing these in the Graphical User Interface (GUI) of the program ...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21203" y="7247700"/>
            <a:ext cx="3842002" cy="287459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Model"/>
          <p:cNvSpPr txBox="1"/>
          <p:nvPr/>
        </p:nvSpPr>
        <p:spPr>
          <a:xfrm>
            <a:off x="11002942" y="5306839"/>
            <a:ext cx="3604303" cy="1146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82599" indent="-482599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5"/>
              </a:buBlip>
              <a:defRPr sz="5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236" name="View"/>
          <p:cNvSpPr txBox="1"/>
          <p:nvPr>
            <p:ph type="body" sz="quarter" idx="1"/>
          </p:nvPr>
        </p:nvSpPr>
        <p:spPr>
          <a:xfrm>
            <a:off x="17393045" y="5059325"/>
            <a:ext cx="3604303" cy="1557482"/>
          </a:xfrm>
          <a:prstGeom prst="rect">
            <a:avLst/>
          </a:prstGeom>
        </p:spPr>
        <p:txBody>
          <a:bodyPr anchor="ctr"/>
          <a:lstStyle>
            <a:lvl1pPr marL="482600" indent="-482600" algn="ctr" defTabSz="457200">
              <a:lnSpc>
                <a:spcPct val="100000"/>
              </a:lnSpc>
              <a:spcBef>
                <a:spcPts val="3200"/>
              </a:spcBef>
              <a:buSzPct val="43000"/>
              <a:buBlip>
                <a:blip r:embed="rId5"/>
              </a:buBlip>
              <a:defRPr sz="5800">
                <a:solidFill>
                  <a:schemeClr val="accent3">
                    <a:hueOff val="945267"/>
                    <a:satOff val="49643"/>
                    <a:lumOff val="-1925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View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911385" y="6834996"/>
            <a:ext cx="4289431" cy="361569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Before we start the Tour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Before we start the Tour...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creenshot 2024-07-14 at 20.22.23.png" descr="Screenshot 2024-07-14 at 20.22.23.png"/>
          <p:cNvPicPr>
            <a:picLocks noChangeAspect="1"/>
          </p:cNvPicPr>
          <p:nvPr/>
        </p:nvPicPr>
        <p:blipFill>
          <a:blip r:embed="rId2">
            <a:extLst/>
          </a:blip>
          <a:srcRect l="0" t="4586" r="0" b="0"/>
          <a:stretch>
            <a:fillRect/>
          </a:stretch>
        </p:blipFill>
        <p:spPr>
          <a:xfrm>
            <a:off x="6173981" y="4125109"/>
            <a:ext cx="11683422" cy="7919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Screenshot 2024-07-14 at 20.22.34.png" descr="Screenshot 2024-07-14 at 20.22.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5864" y="4125057"/>
            <a:ext cx="11719838" cy="7920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Screenshot 2024-07-14 at 20.22.55.png" descr="Screenshot 2024-07-14 at 20.22.5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1176"/>
          <a:stretch>
            <a:fillRect/>
          </a:stretch>
        </p:blipFill>
        <p:spPr>
          <a:xfrm>
            <a:off x="6173981" y="4120942"/>
            <a:ext cx="11683442" cy="7826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LogosimboloUMU-positivo.png" descr="LogosimboloUMU-positiv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45" name="WebEJS_logo_black_plain.png" descr="WebEJS_logo_black_plai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47" name="... so that WebEJS can generate this:"/>
          <p:cNvSpPr txBox="1"/>
          <p:nvPr/>
        </p:nvSpPr>
        <p:spPr>
          <a:xfrm>
            <a:off x="2081822" y="2083500"/>
            <a:ext cx="20220356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... so that WebEJS can generate this:</a:t>
            </a:r>
          </a:p>
        </p:txBody>
      </p:sp>
      <p:sp>
        <p:nvSpPr>
          <p:cNvPr id="248" name="Before we start the Tour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Before we start the Tour...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1"/>
      <p:bldP build="whole" bldLvl="1" animBg="1" rev="0" advAuto="0" spid="24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Now, the Tour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Now, the Tour...</a:t>
            </a:r>
          </a:p>
        </p:txBody>
      </p:sp>
      <p:sp>
        <p:nvSpPr>
          <p:cNvPr id="251" name="We explain the interface of WebEJS…"/>
          <p:cNvSpPr txBox="1"/>
          <p:nvPr>
            <p:ph type="body" idx="1"/>
          </p:nvPr>
        </p:nvSpPr>
        <p:spPr>
          <a:xfrm>
            <a:off x="1494210" y="2910558"/>
            <a:ext cx="21395580" cy="7894884"/>
          </a:xfrm>
          <a:prstGeom prst="rect">
            <a:avLst/>
          </a:prstGeom>
        </p:spPr>
        <p:txBody>
          <a:bodyPr/>
          <a:lstStyle/>
          <a:p>
            <a:pPr marL="513333" indent="-513333" defTabSz="2292038">
              <a:spcBef>
                <a:spcPts val="2200"/>
              </a:spcBef>
              <a:defRPr sz="4136"/>
            </a:pPr>
            <a:r>
              <a:t>We explain the interface of WebEJS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t>We load a simulation from our hard disk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t>We explore the simulation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t>We edit it very slightly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t>We save it to our hard disk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t>Explore and download from repositories</a:t>
            </a:r>
          </a:p>
          <a:p>
            <a:pPr lvl="1" marL="1026667" indent="-513333" defTabSz="2292038">
              <a:spcBef>
                <a:spcPts val="2200"/>
              </a:spcBef>
              <a:defRPr sz="4136"/>
            </a:pPr>
            <a:r>
              <a:t>opensourcephysics.org </a:t>
            </a:r>
          </a:p>
          <a:p>
            <a:pPr lvl="1" marL="1026667" indent="-513333" defTabSz="2292038">
              <a:spcBef>
                <a:spcPts val="2200"/>
              </a:spcBef>
              <a:defRPr sz="4136"/>
            </a:pPr>
            <a:r>
              <a:t>iwant2study.org</a:t>
            </a:r>
          </a:p>
        </p:txBody>
      </p:sp>
      <p:pic>
        <p:nvPicPr>
          <p:cNvPr id="252" name="LogosimboloUMU-positivo.png" descr="LogosimboloUMU-positiv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38" y="12618136"/>
            <a:ext cx="2858375" cy="927768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Powered by WebEJS"/>
          <p:cNvSpPr txBox="1"/>
          <p:nvPr/>
        </p:nvSpPr>
        <p:spPr>
          <a:xfrm>
            <a:off x="21664576" y="13285037"/>
            <a:ext cx="285837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Powered by WebEJS</a:t>
            </a:r>
          </a:p>
        </p:txBody>
      </p:sp>
      <p:pic>
        <p:nvPicPr>
          <p:cNvPr id="254" name="WebEJS_logo_black_plain.png" descr="WebEJS_logo_black_pla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704" y="12508643"/>
            <a:ext cx="1341592" cy="114675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Creation of Interactive Resources Using the WebEJS Authoring Toolkit"/>
          <p:cNvSpPr txBox="1"/>
          <p:nvPr/>
        </p:nvSpPr>
        <p:spPr>
          <a:xfrm>
            <a:off x="4756682" y="12621213"/>
            <a:ext cx="14870636" cy="92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ctr" defTabSz="2438400">
              <a:lnSpc>
                <a:spcPct val="80000"/>
              </a:lnSpc>
              <a:spcBef>
                <a:spcPts val="0"/>
              </a:spcBef>
              <a:defRPr spc="-39" sz="4000">
                <a:solidFill>
                  <a:srgbClr val="929292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Creation of Interactive Resources Using the WebEJS Authoring Toolkit</a:t>
            </a:r>
          </a:p>
        </p:txBody>
      </p:sp>
      <p:sp>
        <p:nvSpPr>
          <p:cNvPr id="256" name="t.um.es/runwebejs…"/>
          <p:cNvSpPr txBox="1"/>
          <p:nvPr/>
        </p:nvSpPr>
        <p:spPr>
          <a:xfrm>
            <a:off x="15435446" y="5659325"/>
            <a:ext cx="6113019" cy="305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>
                <a:solidFill>
                  <a:schemeClr val="accent5"/>
                </a:solidFill>
              </a:defRPr>
            </a:pPr>
            <a:r>
              <a:rPr u="sng">
                <a:hlinkClick r:id="rId4" invalidUrl="" action="" tgtFrame="" tooltip="" history="1" highlightClick="0" endSnd="0"/>
              </a:rPr>
              <a:t>t.um.es/runwebejs</a:t>
            </a:r>
          </a:p>
          <a:p>
            <a:pPr algn="ctr"/>
            <a:r>
              <a:t>or</a:t>
            </a:r>
          </a:p>
          <a:p>
            <a:pPr algn="ctr"/>
            <a:r>
              <a:rPr u="sng">
                <a:solidFill>
                  <a:schemeClr val="accent5"/>
                </a:solidFill>
                <a:hlinkClick r:id="rId5" invalidUrl="" action="" tgtFrame="" tooltip="" history="1" highlightClick="0" endSnd="0"/>
              </a:rPr>
              <a:t>webejs.iwant2study.org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